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5" r:id="rId8"/>
    <p:sldId id="260" r:id="rId9"/>
    <p:sldId id="268" r:id="rId10"/>
    <p:sldId id="261" r:id="rId11"/>
    <p:sldId id="269" r:id="rId12"/>
    <p:sldId id="270" r:id="rId13"/>
    <p:sldId id="271" r:id="rId14"/>
    <p:sldId id="262" r:id="rId15"/>
    <p:sldId id="263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69D49CF-6D31-48A8-87F4-99A6398CB9B8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406620-0189-4B21-871C-36B0255C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a-to-z-guides/smallpox-topic-overview" TargetMode="External"/><Relationship Id="rId2" Type="http://schemas.openxmlformats.org/officeDocument/2006/relationships/hyperlink" Target="http://www.bt.cdc.gov/agent/smallpox/overview/disease-facts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Smallpox</a:t>
            </a:r>
            <a:br>
              <a:rPr lang="en-US" dirty="0" smtClean="0"/>
            </a:br>
            <a:r>
              <a:rPr lang="en-US" dirty="0" smtClean="0"/>
              <a:t>Variola 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Krysta Kishbaugh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SIGNS, SYMPTOMS, &amp;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SYMPTOMS ARE CALLED PRODROME PHASE:</a:t>
            </a:r>
          </a:p>
          <a:p>
            <a:pPr lvl="2"/>
            <a:r>
              <a:rPr lang="en-US" dirty="0" smtClean="0"/>
              <a:t>FEVER (101-104 DEGREES FAHRENHEIT)</a:t>
            </a:r>
          </a:p>
          <a:p>
            <a:pPr lvl="2"/>
            <a:r>
              <a:rPr lang="en-US" dirty="0" smtClean="0"/>
              <a:t>MALAISE</a:t>
            </a:r>
          </a:p>
          <a:p>
            <a:pPr lvl="2"/>
            <a:r>
              <a:rPr lang="en-US" dirty="0" smtClean="0"/>
              <a:t>HEAD &amp; BODY ACHES</a:t>
            </a:r>
          </a:p>
          <a:p>
            <a:pPr lvl="2"/>
            <a:r>
              <a:rPr lang="en-US" dirty="0" smtClean="0"/>
              <a:t>VOMITTING</a:t>
            </a:r>
          </a:p>
          <a:p>
            <a:pPr lvl="2"/>
            <a:r>
              <a:rPr lang="en-US" dirty="0" smtClean="0"/>
              <a:t>PEOPLE ARE TOO SICK TO CARRY ON WITH THEIR NORMAL ACTIVITIES</a:t>
            </a:r>
          </a:p>
          <a:p>
            <a:pPr lvl="2"/>
            <a:r>
              <a:rPr lang="en-US" dirty="0" smtClean="0"/>
              <a:t>LAST 2-4 DAYS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SIGNS, SYMPTOMS, &amp;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562600" cy="48463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SECOND STAGE IS EARLY RASH:</a:t>
            </a:r>
          </a:p>
          <a:p>
            <a:pPr lvl="2"/>
            <a:r>
              <a:rPr lang="en-US" dirty="0" smtClean="0"/>
              <a:t>THIS STAGE LAST UP TO 4 DAYS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MOST CONTAGIOUS STAGE </a:t>
            </a:r>
          </a:p>
          <a:p>
            <a:pPr lvl="2"/>
            <a:r>
              <a:rPr lang="en-US" dirty="0" smtClean="0"/>
              <a:t>A RASH EMERGES AS SMALL RED SPOTS ON THE TOUNGE AND IN THE MOUTH</a:t>
            </a:r>
          </a:p>
          <a:p>
            <a:pPr lvl="2"/>
            <a:r>
              <a:rPr lang="en-US" cap="all" dirty="0" smtClean="0"/>
              <a:t>These spots develop into sores that break open and spread large amounts of the virus into the mouth and throat. At this time, the person becomes most contagious. </a:t>
            </a:r>
          </a:p>
          <a:p>
            <a:pPr lvl="2"/>
            <a:r>
              <a:rPr lang="en-US" cap="all" dirty="0" smtClean="0"/>
              <a:t>Now the rash will start to appear on the skin; starting on the face, then the arms, legs, and finally hands and feet. </a:t>
            </a:r>
          </a:p>
          <a:p>
            <a:pPr lvl="2"/>
            <a:r>
              <a:rPr lang="en-US" cap="all" dirty="0" smtClean="0"/>
              <a:t>Rash spreads through the whole body within 24 hours</a:t>
            </a:r>
          </a:p>
          <a:p>
            <a:pPr lvl="2"/>
            <a:r>
              <a:rPr lang="en-US" cap="all" dirty="0" smtClean="0"/>
              <a:t>On the third day the rash turns into bumps</a:t>
            </a:r>
          </a:p>
          <a:p>
            <a:pPr lvl="2"/>
            <a:r>
              <a:rPr lang="en-US" cap="all" dirty="0" smtClean="0"/>
              <a:t>On the fourth day the bumps fill with thick fluid</a:t>
            </a:r>
          </a:p>
          <a:p>
            <a:pPr lvl="2"/>
            <a:endParaRPr lang="en-US" b="1" cap="all" dirty="0" smtClean="0"/>
          </a:p>
          <a:p>
            <a:pPr lvl="2"/>
            <a:endParaRPr lang="en-US" b="1" cap="all" dirty="0" smtClean="0"/>
          </a:p>
          <a:p>
            <a:pPr lvl="2"/>
            <a:endParaRPr lang="en-US" dirty="0"/>
          </a:p>
        </p:txBody>
      </p:sp>
      <p:pic>
        <p:nvPicPr>
          <p:cNvPr id="25602" name="Picture 2" descr="http://www.bt.cdc.gov/agent/smallpox/images/smpxman1.gif"/>
          <p:cNvPicPr>
            <a:picLocks noChangeAspect="1" noChangeArrowheads="1"/>
          </p:cNvPicPr>
          <p:nvPr/>
        </p:nvPicPr>
        <p:blipFill>
          <a:blip r:embed="rId2" cstate="print"/>
          <a:srcRect r="51200"/>
          <a:stretch>
            <a:fillRect/>
          </a:stretch>
        </p:blipFill>
        <p:spPr bwMode="auto">
          <a:xfrm>
            <a:off x="5943600" y="1447800"/>
            <a:ext cx="1981200" cy="480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SIGNS, SYMPTOMS, &amp;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THIRD STAGE IS PUSTULAR RASH:</a:t>
            </a:r>
          </a:p>
          <a:p>
            <a:pPr lvl="2"/>
            <a:r>
              <a:rPr lang="en-US" dirty="0" smtClean="0"/>
              <a:t>LAST ABOUT 5 DAYS</a:t>
            </a:r>
          </a:p>
          <a:p>
            <a:pPr lvl="2"/>
            <a:r>
              <a:rPr lang="en-US" dirty="0" smtClean="0"/>
              <a:t>INDIVIDUAL IS STILL CONTAGIOUS</a:t>
            </a:r>
          </a:p>
          <a:p>
            <a:pPr lvl="2"/>
            <a:r>
              <a:rPr lang="en-US" cap="all" dirty="0" smtClean="0"/>
              <a:t>The bumps NOW become pustules—sharply raised, usually round and firm to the touch</a:t>
            </a:r>
          </a:p>
          <a:p>
            <a:pPr lvl="2">
              <a:buNone/>
            </a:pPr>
            <a:endParaRPr lang="en-US" b="1" cap="all" dirty="0" smtClean="0"/>
          </a:p>
          <a:p>
            <a:r>
              <a:rPr lang="en-US" b="1" dirty="0" smtClean="0"/>
              <a:t>FOURTH STAGE IS PUSTULES AND SCABS:</a:t>
            </a:r>
          </a:p>
          <a:p>
            <a:pPr lvl="2"/>
            <a:r>
              <a:rPr lang="en-US" dirty="0" smtClean="0"/>
              <a:t>LAST ABOUT 5 DAYS</a:t>
            </a:r>
          </a:p>
          <a:p>
            <a:pPr lvl="2"/>
            <a:r>
              <a:rPr lang="en-US" dirty="0" smtClean="0"/>
              <a:t>INDIVIDUAL IS STILL CONTAGIOUS</a:t>
            </a:r>
          </a:p>
          <a:p>
            <a:pPr lvl="2"/>
            <a:r>
              <a:rPr lang="en-US" cap="all" dirty="0" smtClean="0"/>
              <a:t>The pustules begin to form a crust and then scab. </a:t>
            </a:r>
          </a:p>
          <a:p>
            <a:pPr lvl="2"/>
            <a:r>
              <a:rPr lang="en-US" cap="all" dirty="0" smtClean="0"/>
              <a:t>By the end of the second week after the rash appears, most of the sores have scabbed over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SIGNS, SYMPTOMS, &amp;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FINAL STAGES ARE SCABBING:</a:t>
            </a:r>
          </a:p>
          <a:p>
            <a:pPr lvl="2"/>
            <a:r>
              <a:rPr lang="en-US" dirty="0" smtClean="0"/>
              <a:t>LAST ABOUT 6 DAYS</a:t>
            </a:r>
          </a:p>
          <a:p>
            <a:pPr lvl="2"/>
            <a:r>
              <a:rPr lang="en-US" dirty="0" smtClean="0"/>
              <a:t>INDIVIDUAL IS CONTAGIOUS UNTIL THE FINAL SMALLPOX SCAB FALLS OFF</a:t>
            </a:r>
          </a:p>
          <a:p>
            <a:pPr lvl="2"/>
            <a:r>
              <a:rPr lang="en-US" cap="all" dirty="0" smtClean="0"/>
              <a:t>The scabs begin to fall off, leaving marks on the skin that eventually become pitted scars</a:t>
            </a:r>
          </a:p>
          <a:p>
            <a:pPr lvl="2"/>
            <a:r>
              <a:rPr lang="en-US" cap="all" dirty="0" smtClean="0"/>
              <a:t>Most scabs will have fallen off three weeks after the rash appears.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391400" cy="4245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A PERSON IS SUSPECTED OF HAVING SMALLPOX IT IS AN INTERNATIONAL EMERGENCY</a:t>
            </a:r>
          </a:p>
          <a:p>
            <a:r>
              <a:rPr lang="en-US" dirty="0" smtClean="0"/>
              <a:t>SPECIALIZED LABORATORY TESTING IS NECESSARY</a:t>
            </a:r>
          </a:p>
          <a:p>
            <a:pPr lvl="2"/>
            <a:r>
              <a:rPr lang="en-US" dirty="0" smtClean="0"/>
              <a:t>SPECIALIZED DOCTORS TAKE FLUID SAMPLES FROM THE INDIVIDUALS MOUTH OR FROM THE SUSPECTED SMALLPOX LESIONS</a:t>
            </a:r>
          </a:p>
          <a:p>
            <a:pPr lvl="2"/>
            <a:r>
              <a:rPr lang="en-US" dirty="0" smtClean="0"/>
              <a:t>SEALED SAMPLES ARE SHIPPED TO THE CDC OR ANOTHER EQUIPPED LABORATORY</a:t>
            </a:r>
          </a:p>
          <a:p>
            <a:pPr lvl="2"/>
            <a:r>
              <a:rPr lang="en-US" dirty="0" smtClean="0"/>
              <a:t>IN THE LABORATORY THEY CAN QUICKLY IDENTIFY THE VARIOLA VIRUS BY USING AN ELECTRON MICROSCOPE, VIRUL CULTURE, AND VARIOUS TESTS TO IDENTIFY THE DNA OF THE VIRUS.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www.sciencedaily.com/images/2006/08/06080513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2041122" cy="219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863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is no treatment for smallpox</a:t>
            </a:r>
          </a:p>
          <a:p>
            <a:r>
              <a:rPr lang="en-US" sz="2000" dirty="0" smtClean="0"/>
              <a:t>After symptoms start, treatment consists of supportive medical care, including giving the person fluids to prevent dehydration and medicines to control pain and fever</a:t>
            </a:r>
          </a:p>
          <a:p>
            <a:r>
              <a:rPr lang="en-US" sz="2000" dirty="0" smtClean="0"/>
              <a:t>Isolating the person until all the scabs have fallen off-about 3 to 4 weeks after the rash first appears-is necessary to prevent spreading the infection to others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239000" cy="3800784"/>
          </a:xfrm>
        </p:spPr>
        <p:txBody>
          <a:bodyPr/>
          <a:lstStyle/>
          <a:p>
            <a:r>
              <a:rPr lang="en-US" dirty="0" smtClean="0"/>
              <a:t>Vaccination:</a:t>
            </a:r>
          </a:p>
          <a:p>
            <a:pPr lvl="2"/>
            <a:r>
              <a:rPr lang="en-US" dirty="0" smtClean="0"/>
              <a:t>The smallpox vaccine is the only known way to prevent smallpox if a person is exposed. </a:t>
            </a:r>
          </a:p>
          <a:p>
            <a:pPr lvl="4"/>
            <a:r>
              <a:rPr lang="en-US" dirty="0" smtClean="0"/>
              <a:t>When given within 3 days of exposure, the vaccine can prevent or greatly reduce the severity of smallpox symptoms in most people. </a:t>
            </a:r>
          </a:p>
          <a:p>
            <a:pPr lvl="4"/>
            <a:r>
              <a:rPr lang="en-US" dirty="0" smtClean="0"/>
              <a:t>Getting a shot 4 to 7 days after exposure may also help.</a:t>
            </a:r>
            <a:r>
              <a:rPr lang="en-US" baseline="30000" dirty="0" smtClean="0"/>
              <a:t> </a:t>
            </a:r>
          </a:p>
          <a:p>
            <a:pPr lvl="2"/>
            <a:r>
              <a:rPr lang="en-US" dirty="0" smtClean="0"/>
              <a:t>The smallpox vaccine is made from the vaccinia virus, which is similar to variola virus, but safer. The vaccinia virus does not cause smallpox illness.</a:t>
            </a:r>
          </a:p>
          <a:p>
            <a:pPr lvl="2"/>
            <a:endParaRPr lang="en-US" dirty="0"/>
          </a:p>
        </p:txBody>
      </p:sp>
      <p:pic>
        <p:nvPicPr>
          <p:cNvPr id="29698" name="Picture 2" descr="http://blog.bioethics.net/hand_wa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for Disease Control &amp; Prevention: </a:t>
            </a:r>
            <a:r>
              <a:rPr lang="en-US" dirty="0" smtClean="0">
                <a:hlinkClick r:id="rId2"/>
              </a:rPr>
              <a:t>http://www.bt.cdc.gov/agent/smallpox/overview/disease-facts.asp</a:t>
            </a:r>
            <a:endParaRPr lang="en-US" dirty="0" smtClean="0"/>
          </a:p>
          <a:p>
            <a:r>
              <a:rPr lang="en-US" dirty="0" smtClean="0"/>
              <a:t>WebMD: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http://www.webmd.com/a-to-z-guides/smallpox topic-overview</a:t>
            </a:r>
            <a:endParaRPr lang="en-US" dirty="0" smtClean="0"/>
          </a:p>
          <a:p>
            <a:r>
              <a:rPr lang="en-US" dirty="0" smtClean="0"/>
              <a:t>Microbiology: A Systems Approach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77240"/>
          </a:xfrm>
        </p:spPr>
        <p:txBody>
          <a:bodyPr/>
          <a:lstStyle/>
          <a:p>
            <a:r>
              <a:rPr lang="en-US" dirty="0" smtClean="0"/>
              <a:t>What is Smallpox?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Smallpox is an infectious, contagious &amp; sometimes fatal disease unique only in humans. </a:t>
            </a:r>
          </a:p>
          <a:p>
            <a:r>
              <a:rPr lang="en-US" dirty="0" smtClean="0"/>
              <a:t>The microbial name for Smallpox is Variola Virus.</a:t>
            </a:r>
          </a:p>
          <a:p>
            <a:r>
              <a:rPr lang="en-US" dirty="0" smtClean="0"/>
              <a:t>Smallpox is caused by either of two virus variants:</a:t>
            </a:r>
          </a:p>
          <a:p>
            <a:pPr lvl="2"/>
            <a:r>
              <a:rPr lang="en-US" dirty="0" smtClean="0"/>
              <a:t>V</a:t>
            </a:r>
            <a:r>
              <a:rPr lang="en-US" i="1" dirty="0" smtClean="0"/>
              <a:t>ariola major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Variola minor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11266" name="Picture 2" descr="http://slavirusportfolio.wikispaces.com/file/view/smallpox-virus-73335735-ga.jpg/72189583/smallpox-virus-73335735-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3733800" cy="258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670560"/>
          </a:xfrm>
        </p:spPr>
        <p:txBody>
          <a:bodyPr/>
          <a:lstStyle/>
          <a:p>
            <a:r>
              <a:rPr lang="en-US" dirty="0" smtClean="0"/>
              <a:t>Variola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cap="all" dirty="0" smtClean="0"/>
              <a:t>Variola major is the severe and most common form of smallpox.</a:t>
            </a:r>
          </a:p>
          <a:p>
            <a:r>
              <a:rPr lang="en-US" sz="2000" cap="all" dirty="0" smtClean="0"/>
              <a:t>This highly virulent form causes toxemia, shock, and intravascular coagulation. </a:t>
            </a:r>
          </a:p>
          <a:p>
            <a:r>
              <a:rPr lang="en-US" sz="2000" cap="all" dirty="0" smtClean="0"/>
              <a:t>There are four types of Variola major smallpox: </a:t>
            </a:r>
          </a:p>
          <a:p>
            <a:pPr lvl="2"/>
            <a:r>
              <a:rPr lang="en-US" sz="1700" cap="all" dirty="0" smtClean="0">
                <a:solidFill>
                  <a:schemeClr val="bg2">
                    <a:lumMod val="50000"/>
                  </a:schemeClr>
                </a:solidFill>
              </a:rPr>
              <a:t>Ordinary-most common; 90% or more</a:t>
            </a:r>
          </a:p>
          <a:p>
            <a:pPr lvl="2"/>
            <a:r>
              <a:rPr lang="en-US" sz="1700" cap="all" dirty="0" smtClean="0">
                <a:solidFill>
                  <a:schemeClr val="bg2">
                    <a:lumMod val="50000"/>
                  </a:schemeClr>
                </a:solidFill>
              </a:rPr>
              <a:t>Modified-mild &amp; occurs in previously vaccinated individuals.</a:t>
            </a:r>
          </a:p>
          <a:p>
            <a:pPr lvl="2"/>
            <a:r>
              <a:rPr lang="en-US" sz="1700" cap="all" dirty="0" smtClean="0">
                <a:solidFill>
                  <a:schemeClr val="bg2">
                    <a:lumMod val="50000"/>
                  </a:schemeClr>
                </a:solidFill>
              </a:rPr>
              <a:t>Flat-rare and possibly fatal</a:t>
            </a:r>
          </a:p>
          <a:p>
            <a:pPr lvl="2"/>
            <a:r>
              <a:rPr lang="en-US" sz="1700" cap="all" dirty="0" smtClean="0">
                <a:solidFill>
                  <a:schemeClr val="bg2">
                    <a:lumMod val="50000"/>
                  </a:schemeClr>
                </a:solidFill>
              </a:rPr>
              <a:t>Hemorrhagic-Rare and possibly fatal</a:t>
            </a:r>
          </a:p>
          <a:p>
            <a:r>
              <a:rPr lang="en-US" sz="2000" cap="all" dirty="0" smtClean="0"/>
              <a:t>Variola major has an overall fatality rate of about 30%!</a:t>
            </a:r>
          </a:p>
          <a:p>
            <a:r>
              <a:rPr lang="en-US" sz="2000" cap="all" dirty="0" smtClean="0"/>
              <a:t>People who survive any form of smallpox nearly always develop lifelong immunity. </a:t>
            </a:r>
          </a:p>
          <a:p>
            <a:endParaRPr lang="en-US" sz="2000" b="1" cap="all" dirty="0" smtClean="0"/>
          </a:p>
          <a:p>
            <a:pPr>
              <a:buNone/>
            </a:pPr>
            <a:endParaRPr lang="en-US" sz="2000" b="1" cap="all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5791200"/>
            <a:ext cx="4191000" cy="685800"/>
          </a:xfrm>
        </p:spPr>
        <p:txBody>
          <a:bodyPr/>
          <a:lstStyle/>
          <a:p>
            <a:r>
              <a:rPr lang="en-US" dirty="0" smtClean="0"/>
              <a:t>Ordinary smallpox</a:t>
            </a:r>
            <a:endParaRPr lang="en-US" dirty="0"/>
          </a:p>
        </p:txBody>
      </p:sp>
      <p:pic>
        <p:nvPicPr>
          <p:cNvPr id="8" name="Picture Placeholder 4" descr="smallpox-4.gif"/>
          <p:cNvPicPr>
            <a:picLocks noChangeAspect="1"/>
          </p:cNvPicPr>
          <p:nvPr/>
        </p:nvPicPr>
        <p:blipFill>
          <a:blip r:embed="rId2" cstate="print"/>
          <a:srcRect l="16025" r="16025"/>
          <a:stretch>
            <a:fillRect/>
          </a:stretch>
        </p:blipFill>
        <p:spPr>
          <a:xfrm rot="21021836">
            <a:off x="550967" y="70336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  <p:pic>
        <p:nvPicPr>
          <p:cNvPr id="7" name="Picture Placeholder 6" descr="smallpox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597" r="20597"/>
          <a:stretch>
            <a:fillRect/>
          </a:stretch>
        </p:blipFill>
        <p:spPr>
          <a:xfrm rot="1137722">
            <a:off x="4355905" y="1940063"/>
            <a:ext cx="4113197" cy="4113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365px-Hemorrhagic_smallpo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780" b="19780"/>
          <a:stretch>
            <a:fillRect/>
          </a:stretch>
        </p:blipFill>
        <p:spPr>
          <a:xfrm rot="751264">
            <a:off x="4848496" y="1292463"/>
            <a:ext cx="3917442" cy="3917442"/>
          </a:xfr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43000" y="5791200"/>
            <a:ext cx="6934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flat and hemorrhagic smallpox </a:t>
            </a:r>
            <a:br>
              <a:rPr lang="en-US" sz="3200" dirty="0" smtClean="0"/>
            </a:br>
            <a:r>
              <a:rPr lang="en-US" sz="3200" dirty="0" smtClean="0"/>
              <a:t>(usually fatal)</a:t>
            </a:r>
            <a:endParaRPr lang="en-US" sz="3200" dirty="0"/>
          </a:p>
        </p:txBody>
      </p:sp>
      <p:pic>
        <p:nvPicPr>
          <p:cNvPr id="12" name="Picture Placeholder 4" descr="211212-1641774-237229-237318.png"/>
          <p:cNvPicPr>
            <a:picLocks noChangeAspect="1"/>
          </p:cNvPicPr>
          <p:nvPr/>
        </p:nvPicPr>
        <p:blipFill>
          <a:blip r:embed="rId3" cstate="print"/>
          <a:srcRect l="17191" r="17191"/>
          <a:stretch>
            <a:fillRect/>
          </a:stretch>
        </p:blipFill>
        <p:spPr>
          <a:xfrm>
            <a:off x="663682" y="1041002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242048" cy="777240"/>
          </a:xfrm>
        </p:spPr>
        <p:txBody>
          <a:bodyPr/>
          <a:lstStyle/>
          <a:p>
            <a:r>
              <a:rPr lang="en-US" dirty="0" smtClean="0"/>
              <a:t>Variola Minor</a:t>
            </a:r>
            <a:endParaRPr lang="en-US" dirty="0"/>
          </a:p>
        </p:txBody>
      </p:sp>
      <p:pic>
        <p:nvPicPr>
          <p:cNvPr id="10" name="Content Placeholder 9" descr="756148-829124-830328-830444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8113"/>
            <a:ext cx="2362200" cy="4632487"/>
          </a:xfrm>
        </p:spPr>
      </p:pic>
      <p:pic>
        <p:nvPicPr>
          <p:cNvPr id="7" name="Content Placeholder 6" descr="756148-829124-830328-83044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3106057" cy="4876800"/>
          </a:xfrm>
        </p:spPr>
      </p:pic>
      <p:sp>
        <p:nvSpPr>
          <p:cNvPr id="11" name="Rectangle 10"/>
          <p:cNvSpPr/>
          <p:nvPr/>
        </p:nvSpPr>
        <p:spPr>
          <a:xfrm>
            <a:off x="3810000" y="49530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 smtClean="0"/>
              <a:t>Variola minor is a less common form of smallpox and is much less severe. death rates are 1% or less.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624840"/>
          </a:xfrm>
        </p:spPr>
        <p:txBody>
          <a:bodyPr/>
          <a:lstStyle/>
          <a:p>
            <a:r>
              <a:rPr lang="en-US" dirty="0" smtClean="0"/>
              <a:t>facts about smallpox…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4846320"/>
          </a:xfrm>
        </p:spPr>
        <p:txBody>
          <a:bodyPr>
            <a:normAutofit/>
          </a:bodyPr>
          <a:lstStyle/>
          <a:p>
            <a:r>
              <a:rPr lang="en-US" sz="2000" cap="all" dirty="0" smtClean="0"/>
              <a:t>The </a:t>
            </a:r>
            <a:r>
              <a:rPr lang="en-US" sz="2000" i="1" cap="all" dirty="0" smtClean="0"/>
              <a:t>pox</a:t>
            </a:r>
            <a:r>
              <a:rPr lang="en-US" sz="2000" cap="all" dirty="0" smtClean="0"/>
              <a:t> part of </a:t>
            </a:r>
            <a:r>
              <a:rPr lang="en-US" sz="2000" i="1" cap="all" dirty="0" smtClean="0"/>
              <a:t>smallpox</a:t>
            </a:r>
            <a:r>
              <a:rPr lang="en-US" sz="2000" cap="all" dirty="0" smtClean="0"/>
              <a:t> is derived from the Latin word for “spotted” and refers to the raised bumps that appear on the face and body of an infected person.</a:t>
            </a:r>
          </a:p>
          <a:p>
            <a:r>
              <a:rPr lang="en-US" sz="2000" cap="all" dirty="0" smtClean="0"/>
              <a:t>Smallpox has been around for thousands of years, but is now “the disease of the past” because of the successful worldwide vaccination program. </a:t>
            </a:r>
          </a:p>
          <a:p>
            <a:r>
              <a:rPr lang="en-US" sz="2000" cap="all" dirty="0" smtClean="0"/>
              <a:t>After the disease was eliminated from the world, routine vaccination among the general public was stopped because it was no longer necessary for prevention.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7086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CAN BE PASSED DIRECTLY THROUGH COUGHING, SNEEZING, OR BREATHING. </a:t>
            </a:r>
            <a:endParaRPr lang="en-US" cap="all" dirty="0" smtClean="0"/>
          </a:p>
          <a:p>
            <a:r>
              <a:rPr lang="en-US" cap="all" dirty="0" smtClean="0"/>
              <a:t>prolonged face-to-face contact</a:t>
            </a:r>
          </a:p>
          <a:p>
            <a:r>
              <a:rPr lang="en-US" cap="all" dirty="0" smtClean="0"/>
              <a:t>Smallpox also can be spread through direct contact with infected bodily fluids or contaminated objects such as bedding or clothing. </a:t>
            </a:r>
          </a:p>
          <a:p>
            <a:r>
              <a:rPr lang="en-US" cap="all" dirty="0" smtClean="0"/>
              <a:t>A person with smallpox becomes contagious with the onset of the rash.</a:t>
            </a:r>
          </a:p>
          <a:p>
            <a:r>
              <a:rPr lang="en-US" cap="all" dirty="0" smtClean="0"/>
              <a:t>The infected person is contagious until the last smallpox scab falls off.</a:t>
            </a:r>
          </a:p>
          <a:p>
            <a:endParaRPr lang="en-US" b="1" cap="all" dirty="0" smtClean="0"/>
          </a:p>
          <a:p>
            <a:endParaRPr lang="en-US" dirty="0"/>
          </a:p>
        </p:txBody>
      </p:sp>
      <p:pic>
        <p:nvPicPr>
          <p:cNvPr id="8194" name="Picture 2" descr="http://www.beddingstyle.com/photos/product/standard/102400S513201/clearance-bedding/kaleidoscope-bedding-parc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1866900" cy="1866900"/>
          </a:xfrm>
          <a:prstGeom prst="rect">
            <a:avLst/>
          </a:prstGeom>
          <a:noFill/>
        </p:spPr>
      </p:pic>
      <p:pic>
        <p:nvPicPr>
          <p:cNvPr id="8196" name="Picture 4" descr="http://media.readersdigest.com.au/dynamic/01/25/87/clot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1993900" cy="2020741"/>
          </a:xfrm>
          <a:prstGeom prst="rect">
            <a:avLst/>
          </a:prstGeom>
          <a:noFill/>
        </p:spPr>
      </p:pic>
      <p:pic>
        <p:nvPicPr>
          <p:cNvPr id="8198" name="Picture 6" descr="http://professionalmedical.files.wordpress.com/2009/10/cough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713242"/>
            <a:ext cx="2222500" cy="2144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IN THE EARLY 1970’S: SMALLPOX WAS AN EPIDEMIC IN 31 COUNTRIES.</a:t>
            </a:r>
          </a:p>
          <a:p>
            <a:r>
              <a:rPr lang="en-US" sz="2200" dirty="0" smtClean="0"/>
              <a:t>EVERY YEAR 10-15 MILLION PEOPLE CONTRACTED THE DISEASE AND APPROXIMATELY 2 MILLION DIED FROM IT.</a:t>
            </a:r>
          </a:p>
          <a:p>
            <a:r>
              <a:rPr lang="en-US" sz="2200" cap="all" dirty="0" smtClean="0"/>
              <a:t>The last case of smallpox in the United States was in 1949. </a:t>
            </a:r>
          </a:p>
          <a:p>
            <a:r>
              <a:rPr lang="en-US" sz="2200" cap="all" dirty="0" smtClean="0"/>
              <a:t>The last naturally occurring case in the world was in Somalia in 1977. </a:t>
            </a:r>
          </a:p>
          <a:p>
            <a:r>
              <a:rPr lang="en-US" sz="2200" cap="all" dirty="0" smtClean="0"/>
              <a:t>After September 11, 2001 and the anthrax scare with bioterrorism, the U.S. Government once again allowed certain populations to receive the vaccination.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474</TotalTime>
  <Words>936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Smallpox Variola Virus</vt:lpstr>
      <vt:lpstr>What is Smallpox?</vt:lpstr>
      <vt:lpstr>Variola Major</vt:lpstr>
      <vt:lpstr>Ordinary smallpox</vt:lpstr>
      <vt:lpstr>flat and hemorrhagic smallpox  (usually fatal)</vt:lpstr>
      <vt:lpstr>Variola Minor</vt:lpstr>
      <vt:lpstr>facts about smallpox…</vt:lpstr>
      <vt:lpstr>Transmission</vt:lpstr>
      <vt:lpstr>Epidemiology </vt:lpstr>
      <vt:lpstr>SIGNS, SYMPTOMS, &amp; STAGES</vt:lpstr>
      <vt:lpstr>SIGNS, SYMPTOMS, &amp; STAGES</vt:lpstr>
      <vt:lpstr>SIGNS, SYMPTOMS, &amp; STAGES</vt:lpstr>
      <vt:lpstr>SIGNS, SYMPTOMS, &amp; STAGES</vt:lpstr>
      <vt:lpstr>Diagnosis</vt:lpstr>
      <vt:lpstr>Treatment</vt:lpstr>
      <vt:lpstr>prevention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</dc:creator>
  <cp:lastModifiedBy>AV</cp:lastModifiedBy>
  <cp:revision>42</cp:revision>
  <dcterms:created xsi:type="dcterms:W3CDTF">2010-03-13T14:22:17Z</dcterms:created>
  <dcterms:modified xsi:type="dcterms:W3CDTF">2010-04-20T21:36:53Z</dcterms:modified>
</cp:coreProperties>
</file>